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1"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autoAdjust="0"/>
  </p:normalViewPr>
  <p:slideViewPr>
    <p:cSldViewPr snapToGrid="0">
      <p:cViewPr>
        <p:scale>
          <a:sx n="30" d="100"/>
          <a:sy n="30" d="100"/>
        </p:scale>
        <p:origin x="-3427" y="-230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4/29/2020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4/29/2020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1462670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45920" y="23808658"/>
            <a:ext cx="27980640" cy="7022592"/>
          </a:xfrm>
        </p:spPr>
        <p:txBody>
          <a:bodyPr anchor="ctr">
            <a:normAutofit/>
          </a:bodyPr>
          <a:lstStyle>
            <a:lvl1pPr algn="r">
              <a:defRPr sz="21120" spc="960" baseline="0"/>
            </a:lvl1pPr>
          </a:lstStyle>
          <a:p>
            <a:r>
              <a:rPr lang="en-US"/>
              <a:t>Click to edit Master title style</a:t>
            </a:r>
            <a:endParaRPr lang="en-US" dirty="0"/>
          </a:p>
        </p:txBody>
      </p:sp>
      <p:sp>
        <p:nvSpPr>
          <p:cNvPr id="3" name="Subtitle 2"/>
          <p:cNvSpPr>
            <a:spLocks noGrp="1"/>
          </p:cNvSpPr>
          <p:nvPr>
            <p:ph type="subTitle" idx="1"/>
          </p:nvPr>
        </p:nvSpPr>
        <p:spPr>
          <a:xfrm>
            <a:off x="30998160" y="23808658"/>
            <a:ext cx="11521440" cy="7022592"/>
          </a:xfrm>
        </p:spPr>
        <p:txBody>
          <a:bodyPr lIns="91440" rIns="91440" anchor="ctr">
            <a:normAutofit/>
          </a:bodyPr>
          <a:lstStyle>
            <a:lvl1pPr marL="0" indent="0" algn="l">
              <a:lnSpc>
                <a:spcPct val="100000"/>
              </a:lnSpc>
              <a:spcBef>
                <a:spcPts val="0"/>
              </a:spcBef>
              <a:buNone/>
              <a:defRPr sz="7680">
                <a:solidFill>
                  <a:schemeClr val="tx1">
                    <a:lumMod val="95000"/>
                    <a:lumOff val="5000"/>
                  </a:schemeClr>
                </a:solidFill>
              </a:defRPr>
            </a:lvl1pPr>
            <a:lvl2pPr marL="2194560" indent="0" algn="ctr">
              <a:buNone/>
              <a:defRPr sz="7680"/>
            </a:lvl2pPr>
            <a:lvl3pPr marL="4389120" indent="0" algn="ctr">
              <a:buNone/>
              <a:defRPr sz="768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CAA57DF-1C19-4726-AB84-014692BAD8F5}"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9713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97898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7" y="3657600"/>
            <a:ext cx="9464040" cy="2596896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3566167" y="3657600"/>
            <a:ext cx="27294840" cy="25968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cxnSp>
        <p:nvCxnSpPr>
          <p:cNvPr id="7" name="Straight Connector 6"/>
          <p:cNvCxnSpPr/>
          <p:nvPr/>
        </p:nvCxnSpPr>
        <p:spPr>
          <a:xfrm rot="5400000" flipV="1">
            <a:off x="36210240" y="833102"/>
            <a:ext cx="0" cy="32918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8196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oster">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5" name="Rectangle 44"/>
          <p:cNvSpPr/>
          <p:nvPr/>
        </p:nvSpPr>
        <p:spPr>
          <a:xfrm>
            <a:off x="685800" y="14798040"/>
            <a:ext cx="457200" cy="9144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85800" y="23301960"/>
            <a:ext cx="457200" cy="9144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101"/>
          <p:cNvSpPr>
            <a:spLocks noChangeArrowheads="1"/>
          </p:cNvSpPr>
          <p:nvPr userDrawn="1"/>
        </p:nvSpPr>
        <p:spPr bwMode="auto">
          <a:xfrm>
            <a:off x="1" y="32004000"/>
            <a:ext cx="43891200" cy="914400"/>
          </a:xfrm>
          <a:prstGeom prst="rect">
            <a:avLst/>
          </a:prstGeom>
          <a:solidFill>
            <a:schemeClr val="accent2">
              <a:lumMod val="60000"/>
              <a:lumOff val="40000"/>
            </a:schemeClr>
          </a:solidFill>
          <a:ln>
            <a:noFill/>
          </a:ln>
          <a:effectLst/>
        </p:spPr>
        <p:txBody>
          <a:bodyPr wrap="none" anchor="ctr"/>
          <a:lstStyle/>
          <a:p>
            <a:r>
              <a:rPr lang="en-US" dirty="0"/>
              <a:t>`</a:t>
            </a:r>
          </a:p>
        </p:txBody>
      </p:sp>
      <p:sp>
        <p:nvSpPr>
          <p:cNvPr id="59" name="Line 112"/>
          <p:cNvSpPr>
            <a:spLocks noChangeShapeType="1"/>
          </p:cNvSpPr>
          <p:nvPr userDrawn="1"/>
        </p:nvSpPr>
        <p:spPr bwMode="white">
          <a:xfrm>
            <a:off x="0" y="32004000"/>
            <a:ext cx="43891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Rectangle 42"/>
          <p:cNvSpPr/>
          <p:nvPr userDrawn="1"/>
        </p:nvSpPr>
        <p:spPr bwMode="white">
          <a:xfrm>
            <a:off x="29591222"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bwMode="white">
          <a:xfrm>
            <a:off x="15363158"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bwMode="white">
          <a:xfrm>
            <a:off x="1116805"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85800" y="6172200"/>
            <a:ext cx="4572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01"/>
          <p:cNvSpPr>
            <a:spLocks noChangeArrowheads="1"/>
          </p:cNvSpPr>
          <p:nvPr userDrawn="1"/>
        </p:nvSpPr>
        <p:spPr bwMode="auto">
          <a:xfrm>
            <a:off x="1143001" y="3886200"/>
            <a:ext cx="42748200" cy="1600200"/>
          </a:xfrm>
          <a:prstGeom prst="rect">
            <a:avLst/>
          </a:prstGeom>
          <a:solidFill>
            <a:schemeClr val="accent2">
              <a:lumMod val="20000"/>
              <a:lumOff val="80000"/>
            </a:schemeClr>
          </a:solidFill>
          <a:ln>
            <a:noFill/>
          </a:ln>
          <a:effectLst/>
        </p:spPr>
        <p:txBody>
          <a:bodyPr wrap="none" anchor="ctr"/>
          <a:lstStyle/>
          <a:p>
            <a:endParaRPr lang="en-US"/>
          </a:p>
        </p:txBody>
      </p:sp>
      <p:sp>
        <p:nvSpPr>
          <p:cNvPr id="6" name="Title 5"/>
          <p:cNvSpPr>
            <a:spLocks noGrp="1"/>
          </p:cNvSpPr>
          <p:nvPr userDrawn="1">
            <p:ph type="title"/>
          </p:nvPr>
        </p:nvSpPr>
        <p:spPr/>
        <p:txBody>
          <a:bodyPr/>
          <a:lstStyle/>
          <a:p>
            <a:r>
              <a:rPr lang="en-US"/>
              <a:t>Click to edit Master title style</a:t>
            </a:r>
          </a:p>
        </p:txBody>
      </p:sp>
      <p:sp>
        <p:nvSpPr>
          <p:cNvPr id="31" name="Text Placeholder 6"/>
          <p:cNvSpPr>
            <a:spLocks noGrp="1"/>
          </p:cNvSpPr>
          <p:nvPr userDrawn="1">
            <p:ph type="body" sz="quarter" idx="36"/>
          </p:nvPr>
        </p:nvSpPr>
        <p:spPr bwMode="auto">
          <a:xfrm>
            <a:off x="2209800" y="4083469"/>
            <a:ext cx="35661600" cy="1276992"/>
          </a:xfrm>
        </p:spPr>
        <p:txBody>
          <a:bodyPr anchor="ctr">
            <a:noAutofit/>
          </a:bodyPr>
          <a:lstStyle>
            <a:lvl1pPr marL="0" indent="0">
              <a:spcBef>
                <a:spcPts val="0"/>
              </a:spcBef>
              <a:buNone/>
              <a:defRPr sz="2400">
                <a:solidFill>
                  <a:schemeClr val="tx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7" name="Text Placeholder 6"/>
          <p:cNvSpPr>
            <a:spLocks noGrp="1"/>
          </p:cNvSpPr>
          <p:nvPr userDrawn="1">
            <p:ph type="body" sz="quarter" idx="13" hasCustomPrompt="1"/>
          </p:nvPr>
        </p:nvSpPr>
        <p:spPr>
          <a:xfrm>
            <a:off x="1170431" y="6172200"/>
            <a:ext cx="13044367" cy="914400"/>
          </a:xfrm>
          <a:prstGeom prst="rect">
            <a:avLst/>
          </a:prstGeom>
          <a:solidFill>
            <a:schemeClr val="tx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userDrawn="1">
            <p:ph sz="quarter" idx="24" hasCustomPrompt="1"/>
          </p:nvPr>
        </p:nvSpPr>
        <p:spPr>
          <a:xfrm>
            <a:off x="1174552" y="7086600"/>
            <a:ext cx="13048488" cy="684082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userDrawn="1">
            <p:ph type="body" sz="quarter" idx="17" hasCustomPrompt="1"/>
          </p:nvPr>
        </p:nvSpPr>
        <p:spPr>
          <a:xfrm>
            <a:off x="1170431" y="14798040"/>
            <a:ext cx="13048488" cy="914400"/>
          </a:xfrm>
          <a:prstGeom prst="rect">
            <a:avLst/>
          </a:prstGeom>
          <a:solidFill>
            <a:schemeClr val="accent5"/>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userDrawn="1">
            <p:ph sz="quarter" idx="25" hasCustomPrompt="1"/>
          </p:nvPr>
        </p:nvSpPr>
        <p:spPr>
          <a:xfrm>
            <a:off x="1174552" y="15712439"/>
            <a:ext cx="13048488" cy="7440169"/>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userDrawn="1">
            <p:ph type="body" sz="quarter" idx="19" hasCustomPrompt="1"/>
          </p:nvPr>
        </p:nvSpPr>
        <p:spPr>
          <a:xfrm>
            <a:off x="1170431" y="23301960"/>
            <a:ext cx="13048488" cy="914400"/>
          </a:xfrm>
          <a:prstGeom prst="rect">
            <a:avLst/>
          </a:prstGeom>
          <a:solidFill>
            <a:schemeClr val="accent2">
              <a:lumMod val="75000"/>
            </a:schemeClr>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userDrawn="1">
            <p:ph sz="quarter" idx="26" hasCustomPrompt="1"/>
          </p:nvPr>
        </p:nvSpPr>
        <p:spPr>
          <a:xfrm>
            <a:off x="1174552" y="24216361"/>
            <a:ext cx="13048488" cy="726338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userDrawn="1">
            <p:ph type="body" sz="quarter" idx="21" hasCustomPrompt="1"/>
          </p:nvPr>
        </p:nvSpPr>
        <p:spPr>
          <a:xfrm>
            <a:off x="15416784" y="6172200"/>
            <a:ext cx="13048488" cy="914400"/>
          </a:xfrm>
          <a:prstGeom prst="rect">
            <a:avLst/>
          </a:prstGeom>
          <a:solidFill>
            <a:schemeClr val="accent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userDrawn="1">
            <p:ph sz="quarter" idx="27" hasCustomPrompt="1"/>
          </p:nvPr>
        </p:nvSpPr>
        <p:spPr>
          <a:xfrm>
            <a:off x="15416784" y="7086600"/>
            <a:ext cx="13048488" cy="492612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userDrawn="1">
            <p:ph sz="quarter" idx="23" hasCustomPrompt="1"/>
          </p:nvPr>
        </p:nvSpPr>
        <p:spPr>
          <a:xfrm>
            <a:off x="15416784" y="12456478"/>
            <a:ext cx="13048488" cy="6172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7" name="Content Placeholder 17"/>
          <p:cNvSpPr>
            <a:spLocks noGrp="1"/>
          </p:cNvSpPr>
          <p:nvPr>
            <p:ph sz="quarter" idx="37" hasCustomPrompt="1"/>
          </p:nvPr>
        </p:nvSpPr>
        <p:spPr>
          <a:xfrm>
            <a:off x="15416784" y="19072430"/>
            <a:ext cx="13048488" cy="3918814"/>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6"/>
          <p:cNvSpPr>
            <a:spLocks noGrp="1"/>
          </p:cNvSpPr>
          <p:nvPr userDrawn="1">
            <p:ph type="body" sz="quarter" idx="29" hasCustomPrompt="1"/>
          </p:nvPr>
        </p:nvSpPr>
        <p:spPr>
          <a:xfrm>
            <a:off x="15416784" y="2330196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userDrawn="1">
            <p:ph sz="quarter" idx="30" hasCustomPrompt="1"/>
          </p:nvPr>
        </p:nvSpPr>
        <p:spPr>
          <a:xfrm>
            <a:off x="15416784"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userDrawn="1">
            <p:ph type="body" sz="quarter" idx="31" hasCustomPrompt="1"/>
          </p:nvPr>
        </p:nvSpPr>
        <p:spPr>
          <a:xfrm>
            <a:off x="29644848" y="617220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userDrawn="1">
            <p:ph sz="quarter" idx="32" hasCustomPrompt="1"/>
          </p:nvPr>
        </p:nvSpPr>
        <p:spPr>
          <a:xfrm>
            <a:off x="29644848" y="7086600"/>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userDrawn="1">
            <p:ph sz="quarter" idx="33" hasCustomPrompt="1"/>
          </p:nvPr>
        </p:nvSpPr>
        <p:spPr>
          <a:xfrm>
            <a:off x="29644848" y="15251886"/>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userDrawn="1">
            <p:ph type="body" sz="quarter" idx="34" hasCustomPrompt="1"/>
          </p:nvPr>
        </p:nvSpPr>
        <p:spPr>
          <a:xfrm>
            <a:off x="29644848" y="23301960"/>
            <a:ext cx="13048488" cy="914400"/>
          </a:xfrm>
          <a:prstGeom prst="rect">
            <a:avLst/>
          </a:prstGeom>
          <a:solidFill>
            <a:schemeClr val="accent3"/>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userDrawn="1">
            <p:ph sz="quarter" idx="35" hasCustomPrompt="1"/>
          </p:nvPr>
        </p:nvSpPr>
        <p:spPr>
          <a:xfrm>
            <a:off x="29644848"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a:solidFill>
                  <a:prstClr val="white">
                    <a:lumMod val="50000"/>
                  </a:prstClr>
                </a:solidFill>
                <a:latin typeface="Calibri Light" panose="020F0302020204030204" pitchFamily="34" charset="0"/>
                <a:cs typeface="Calibri" panose="020F0502020204030204" pitchFamily="34" charset="0"/>
              </a:rPr>
              <a:t>poster </a:t>
            </a:r>
            <a:r>
              <a:rPr sz="6600" dirty="0">
                <a:solidFill>
                  <a:prstClr val="white">
                    <a:lumMod val="50000"/>
                  </a:prstClr>
                </a:solidFill>
                <a:latin typeface="Calibri Light" panose="020F0302020204030204" pitchFamily="34" charset="0"/>
                <a:cs typeface="Calibri" panose="020F0502020204030204" pitchFamily="34" charset="0"/>
              </a:rPr>
              <a:t>are formatted for you. </a:t>
            </a:r>
            <a:r>
              <a:rPr lang="en-US" sz="6600" dirty="0">
                <a:solidFill>
                  <a:prstClr val="white">
                    <a:lumMod val="50000"/>
                  </a:prstClr>
                </a:solidFill>
                <a:latin typeface="Calibri Light" panose="020F0302020204030204" pitchFamily="34" charset="0"/>
                <a:cs typeface="Calibri" panose="020F0502020204030204" pitchFamily="34" charset="0"/>
              </a:rPr>
              <a:t>Type</a:t>
            </a:r>
            <a:r>
              <a:rPr lang="en-US" sz="6600" baseline="0" dirty="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a:solidFill>
                  <a:prstClr val="white">
                    <a:lumMod val="50000"/>
                  </a:prstClr>
                </a:solidFill>
                <a:latin typeface="Calibri Light" panose="020F0302020204030204" pitchFamily="34" charset="0"/>
                <a:cs typeface="Calibri" panose="020F0502020204030204" pitchFamily="34" charset="0"/>
              </a:rPr>
              <a:t>T</a:t>
            </a:r>
            <a:r>
              <a:rPr sz="6600" dirty="0">
                <a:solidFill>
                  <a:prstClr val="white">
                    <a:lumMod val="50000"/>
                  </a:prstClr>
                </a:solidFill>
                <a:latin typeface="Calibri Light" panose="020F0302020204030204" pitchFamily="34" charset="0"/>
                <a:cs typeface="Calibri" panose="020F0502020204030204" pitchFamily="34" charset="0"/>
              </a:rPr>
              <a:t>o add or remove bullet points from text, just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a:solidFill>
                  <a:prstClr val="white">
                    <a:lumMod val="50000"/>
                  </a:prstClr>
                </a:solidFill>
                <a:latin typeface="Calibri Light" panose="020F0302020204030204" pitchFamily="34" charset="0"/>
                <a:cs typeface="Calibri" panose="020F0502020204030204" pitchFamily="34" charset="0"/>
              </a:rPr>
              <a:t>content</a:t>
            </a:r>
            <a:r>
              <a:rPr sz="6600" dirty="0">
                <a:solidFill>
                  <a:prstClr val="white">
                    <a:lumMod val="50000"/>
                  </a:prstClr>
                </a:solidFill>
                <a:latin typeface="Calibri Light" panose="020F0302020204030204" pitchFamily="34" charset="0"/>
                <a:cs typeface="Calibri" panose="020F0502020204030204" pitchFamily="34" charset="0"/>
              </a:rPr>
              <a:t> or body text, just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dirty="0">
                <a:solidFill>
                  <a:prstClr val="white">
                    <a:lumMod val="50000"/>
                  </a:prstClr>
                </a:solidFill>
                <a:latin typeface="Calibri Light" panose="020F0302020204030204" pitchFamily="34" charset="0"/>
                <a:cs typeface="Calibri" panose="020F0502020204030204" pitchFamily="34" charset="0"/>
              </a:rPr>
              <a:t>right-</a:t>
            </a:r>
            <a:r>
              <a:rPr sz="6600" dirty="0">
                <a:solidFill>
                  <a:prstClr val="white">
                    <a:lumMod val="50000"/>
                  </a:prstClr>
                </a:solidFill>
                <a:latin typeface="Calibri Light" panose="020F0302020204030204" pitchFamily="34" charset="0"/>
                <a:cs typeface="Calibri" panose="020F0502020204030204" pitchFamily="34" charset="0"/>
              </a:rPr>
              <a:t>click a picture</a:t>
            </a:r>
            <a:r>
              <a:rPr lang="en-US" sz="6600" dirty="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600" baseline="0" dirty="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a:solidFill>
                  <a:prstClr val="white">
                    <a:lumMod val="50000"/>
                  </a:prstClr>
                </a:solidFill>
                <a:latin typeface="Calibri Light" panose="020F0302020204030204" pitchFamily="34" charset="0"/>
                <a:cs typeface="Calibri" panose="020F0502020204030204" pitchFamily="34" charset="0"/>
              </a:rPr>
              <a:t>esize</a:t>
            </a:r>
            <a:r>
              <a:rPr lang="en-US" sz="6600" baseline="0" dirty="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40" name="Line 115"/>
          <p:cNvSpPr>
            <a:spLocks noChangeShapeType="1"/>
          </p:cNvSpPr>
          <p:nvPr/>
        </p:nvSpPr>
        <p:spPr bwMode="white">
          <a:xfrm>
            <a:off x="114300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115"/>
          <p:cNvSpPr>
            <a:spLocks noChangeShapeType="1"/>
          </p:cNvSpPr>
          <p:nvPr/>
        </p:nvSpPr>
        <p:spPr bwMode="white">
          <a:xfrm>
            <a:off x="1143000" y="2330196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Rectangle 48"/>
          <p:cNvSpPr/>
          <p:nvPr userDrawn="1"/>
        </p:nvSpPr>
        <p:spPr>
          <a:xfrm>
            <a:off x="14927686" y="6172200"/>
            <a:ext cx="457200" cy="9144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Line 115"/>
          <p:cNvSpPr>
            <a:spLocks noChangeShapeType="1"/>
          </p:cNvSpPr>
          <p:nvPr userDrawn="1"/>
        </p:nvSpPr>
        <p:spPr bwMode="white">
          <a:xfrm>
            <a:off x="15387315"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Rectangle 50"/>
          <p:cNvSpPr/>
          <p:nvPr userDrawn="1"/>
        </p:nvSpPr>
        <p:spPr>
          <a:xfrm>
            <a:off x="29138880" y="6172200"/>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Line 115"/>
          <p:cNvSpPr>
            <a:spLocks noChangeShapeType="1"/>
          </p:cNvSpPr>
          <p:nvPr userDrawn="1"/>
        </p:nvSpPr>
        <p:spPr bwMode="white">
          <a:xfrm>
            <a:off x="2959608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Rectangle 52"/>
          <p:cNvSpPr/>
          <p:nvPr userDrawn="1"/>
        </p:nvSpPr>
        <p:spPr>
          <a:xfrm>
            <a:off x="29141928" y="23298912"/>
            <a:ext cx="457200" cy="914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Line 115"/>
          <p:cNvSpPr>
            <a:spLocks noChangeShapeType="1"/>
          </p:cNvSpPr>
          <p:nvPr userDrawn="1"/>
        </p:nvSpPr>
        <p:spPr bwMode="white">
          <a:xfrm>
            <a:off x="29596080"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Rectangle 54"/>
          <p:cNvSpPr/>
          <p:nvPr userDrawn="1"/>
        </p:nvSpPr>
        <p:spPr>
          <a:xfrm>
            <a:off x="14932152" y="23298912"/>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Line 115"/>
          <p:cNvSpPr>
            <a:spLocks noChangeShapeType="1"/>
          </p:cNvSpPr>
          <p:nvPr userDrawn="1"/>
        </p:nvSpPr>
        <p:spPr bwMode="white">
          <a:xfrm>
            <a:off x="15389352"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Date Placeholder 2"/>
          <p:cNvSpPr>
            <a:spLocks noGrp="1"/>
          </p:cNvSpPr>
          <p:nvPr userDrawn="1">
            <p:ph type="dt" sz="half" idx="10"/>
          </p:nvPr>
        </p:nvSpPr>
        <p:spPr/>
        <p:txBody>
          <a:bodyPr/>
          <a:lstStyle/>
          <a:p>
            <a:fld id="{ECAA57DF-1C19-4726-AB84-014692BAD8F5}" type="datetimeFigureOut">
              <a:rPr lang="en-US" smtClean="0"/>
              <a:t>4/29/2020</a:t>
            </a:fld>
            <a:endParaRPr lang="en-US"/>
          </a:p>
        </p:txBody>
      </p:sp>
      <p:sp>
        <p:nvSpPr>
          <p:cNvPr id="4" name="Footer Placeholder 3"/>
          <p:cNvSpPr>
            <a:spLocks noGrp="1"/>
          </p:cNvSpPr>
          <p:nvPr userDrawn="1">
            <p:ph type="ftr" sz="quarter" idx="11"/>
          </p:nvPr>
        </p:nvSpPr>
        <p:spPr/>
        <p:txBody>
          <a:bodyPr/>
          <a:lstStyle/>
          <a:p>
            <a:endParaRPr lang="en-US"/>
          </a:p>
        </p:txBody>
      </p:sp>
      <p:sp>
        <p:nvSpPr>
          <p:cNvPr id="5" name="Slide Number Placeholder 4"/>
          <p:cNvSpPr>
            <a:spLocks noGrp="1"/>
          </p:cNvSpPr>
          <p:nvPr userDrawn="1">
            <p:ph type="sldNum" sz="quarter" idx="12"/>
          </p:nvPr>
        </p:nvSpPr>
        <p:spPr/>
        <p:txBody>
          <a:bodyPr/>
          <a:lstStyle/>
          <a:p>
            <a:fld id="{91B4C631-C489-4C11-812F-2172FBEAE82B}" type="slidenum">
              <a:rPr lang="en-US" smtClean="0"/>
              <a:t>‹#›</a:t>
            </a:fld>
            <a:endParaRPr lang="en-US"/>
          </a:p>
        </p:txBody>
      </p:sp>
      <p:sp>
        <p:nvSpPr>
          <p:cNvPr id="46" name="Line 115"/>
          <p:cNvSpPr>
            <a:spLocks noChangeShapeType="1"/>
          </p:cNvSpPr>
          <p:nvPr/>
        </p:nvSpPr>
        <p:spPr bwMode="white">
          <a:xfrm>
            <a:off x="1143000" y="1479804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635238705"/>
      </p:ext>
    </p:extLst>
  </p:cSld>
  <p:clrMapOvr>
    <a:masterClrMapping/>
  </p:clrMapOvr>
  <p:extLst>
    <p:ext uri="{DCECCB84-F9BA-43D5-87BE-67443E8EF086}">
      <p15:sldGuideLst xmlns:p15="http://schemas.microsoft.com/office/powerpoint/2012/main">
        <p15:guide id="1" pos="9168">
          <p15:clr>
            <a:srgbClr val="A4A3A4"/>
          </p15:clr>
        </p15:guide>
        <p15:guide id="2" pos="1848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25168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45920" y="23808658"/>
            <a:ext cx="27980640" cy="7022592"/>
          </a:xfrm>
        </p:spPr>
        <p:txBody>
          <a:bodyPr anchor="ctr">
            <a:normAutofit/>
          </a:bodyPr>
          <a:lstStyle>
            <a:lvl1pPr algn="r">
              <a:defRPr sz="21120" b="0" spc="960" baseline="0"/>
            </a:lvl1pPr>
          </a:lstStyle>
          <a:p>
            <a:r>
              <a:rPr lang="en-US"/>
              <a:t>Click to edit Master title style</a:t>
            </a:r>
            <a:endParaRPr lang="en-US" dirty="0"/>
          </a:p>
        </p:txBody>
      </p:sp>
      <p:sp>
        <p:nvSpPr>
          <p:cNvPr id="3" name="Text Placeholder 2"/>
          <p:cNvSpPr>
            <a:spLocks noGrp="1"/>
          </p:cNvSpPr>
          <p:nvPr>
            <p:ph type="body" idx="1"/>
          </p:nvPr>
        </p:nvSpPr>
        <p:spPr>
          <a:xfrm>
            <a:off x="30998160" y="23808658"/>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2194560" indent="0">
              <a:buNone/>
              <a:defRPr sz="768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AA57DF-1C19-4726-AB84-014692BAD8F5}" type="datetimeFigureOut">
              <a:rPr lang="en-US" smtClean="0"/>
              <a:pPr/>
              <a:t>4/29/2020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549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86861" y="2809037"/>
            <a:ext cx="34992259" cy="71981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686861" y="10972800"/>
            <a:ext cx="17117568" cy="193121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61552" y="10972800"/>
            <a:ext cx="17117568" cy="193121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AA57DF-1C19-4726-AB84-014692BAD8F5}"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369999978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3686861" y="2809037"/>
            <a:ext cx="34992259" cy="71981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3686861" y="10462253"/>
            <a:ext cx="17117568" cy="3950208"/>
          </a:xfrm>
        </p:spPr>
        <p:txBody>
          <a:bodyPr lIns="137160" rIns="137160" anchor="ctr">
            <a:normAutofit/>
          </a:bodyPr>
          <a:lstStyle>
            <a:lvl1pPr marL="0" indent="0">
              <a:spcBef>
                <a:spcPts val="0"/>
              </a:spcBef>
              <a:spcAft>
                <a:spcPts val="0"/>
              </a:spcAft>
              <a:buNone/>
              <a:defRPr sz="10560" b="0" cap="none" baseline="0">
                <a:solidFill>
                  <a:schemeClr val="accent1"/>
                </a:solidFill>
                <a:latin typeface="+mn-lt"/>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686861" y="14245382"/>
            <a:ext cx="17117568" cy="160395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561552" y="10462253"/>
            <a:ext cx="17117568" cy="3950208"/>
          </a:xfrm>
        </p:spPr>
        <p:txBody>
          <a:bodyPr lIns="137160" rIns="137160" anchor="ctr">
            <a:normAutofit/>
          </a:bodyPr>
          <a:lstStyle>
            <a:lvl1pPr marL="0" indent="0">
              <a:spcBef>
                <a:spcPts val="0"/>
              </a:spcBef>
              <a:spcAft>
                <a:spcPts val="0"/>
              </a:spcAft>
              <a:buNone/>
              <a:defRPr lang="en-US" sz="10560" b="0" kern="1200" cap="none" baseline="0" dirty="0">
                <a:solidFill>
                  <a:schemeClr val="accent1"/>
                </a:solidFill>
                <a:latin typeface="+mn-lt"/>
                <a:ea typeface="+mn-ea"/>
                <a:cs typeface="+mn-cs"/>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marL="0" lvl="0" indent="0" algn="l" defTabSz="4389120" rtl="0" eaLnBrk="1" latinLnBrk="0" hangingPunct="1">
              <a:lnSpc>
                <a:spcPct val="90000"/>
              </a:lnSpc>
              <a:spcBef>
                <a:spcPts val="8640"/>
              </a:spcBef>
              <a:buNone/>
            </a:pPr>
            <a:r>
              <a:rPr lang="en-US"/>
              <a:t>Click to edit Master text styles</a:t>
            </a:r>
          </a:p>
        </p:txBody>
      </p:sp>
      <p:sp>
        <p:nvSpPr>
          <p:cNvPr id="6" name="Content Placeholder 5"/>
          <p:cNvSpPr>
            <a:spLocks noGrp="1"/>
          </p:cNvSpPr>
          <p:nvPr>
            <p:ph sz="quarter" idx="4"/>
          </p:nvPr>
        </p:nvSpPr>
        <p:spPr>
          <a:xfrm>
            <a:off x="21561552" y="14245382"/>
            <a:ext cx="17117568" cy="160395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AA57DF-1C19-4726-AB84-014692BAD8F5}" type="datetimeFigureOut">
              <a:rPr lang="en-US" smtClean="0"/>
              <a:pPr/>
              <a:t>4/29/2020</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41442052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AA57DF-1C19-4726-AB84-014692BAD8F5}" type="datetimeFigureOut">
              <a:rPr lang="en-US" smtClean="0"/>
              <a:pPr/>
              <a:t>4/29/2020</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93052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A57DF-1C19-4726-AB84-014692BAD8F5}" type="datetimeFigureOut">
              <a:rPr lang="en-US" smtClean="0"/>
              <a:pPr/>
              <a:t>4/29/2020</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4208246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3686861" y="2263243"/>
            <a:ext cx="15800832" cy="8339328"/>
          </a:xfrm>
        </p:spPr>
        <p:txBody>
          <a:bodyPr>
            <a:noAutofit/>
          </a:bodyPr>
          <a:lstStyle>
            <a:lvl1pPr>
              <a:lnSpc>
                <a:spcPct val="80000"/>
              </a:lnSpc>
              <a:defRPr sz="17280"/>
            </a:lvl1pPr>
          </a:lstStyle>
          <a:p>
            <a:r>
              <a:rPr lang="en-US"/>
              <a:t>Click to edit Master title style</a:t>
            </a:r>
            <a:endParaRPr lang="en-US" dirty="0"/>
          </a:p>
        </p:txBody>
      </p:sp>
      <p:sp>
        <p:nvSpPr>
          <p:cNvPr id="3" name="Content Placeholder 2"/>
          <p:cNvSpPr>
            <a:spLocks noGrp="1"/>
          </p:cNvSpPr>
          <p:nvPr>
            <p:ph idx="1"/>
          </p:nvPr>
        </p:nvSpPr>
        <p:spPr>
          <a:xfrm>
            <a:off x="20574000" y="3950208"/>
            <a:ext cx="20442326" cy="24886310"/>
          </a:xfrm>
        </p:spPr>
        <p:txBody>
          <a:bodyPr>
            <a:normAutofit/>
          </a:bodyPr>
          <a:lstStyle>
            <a:lvl1pPr>
              <a:defRPr sz="9600"/>
            </a:lvl1pPr>
            <a:lvl2pPr>
              <a:defRPr sz="7680"/>
            </a:lvl2pPr>
            <a:lvl3pPr>
              <a:defRPr sz="576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86861" y="10836029"/>
            <a:ext cx="15800832" cy="18059011"/>
          </a:xfrm>
        </p:spPr>
        <p:txBody>
          <a:bodyPr lIns="91440" rIns="91440">
            <a:normAutofit/>
          </a:bodyPr>
          <a:lstStyle>
            <a:lvl1pPr marL="0" indent="0">
              <a:lnSpc>
                <a:spcPct val="108000"/>
              </a:lnSpc>
              <a:spcBef>
                <a:spcPts val="2880"/>
              </a:spcBef>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7265366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0" y="23808662"/>
            <a:ext cx="27980640" cy="7022592"/>
          </a:xfrm>
        </p:spPr>
        <p:txBody>
          <a:bodyPr anchor="ctr">
            <a:normAutofit/>
          </a:bodyPr>
          <a:lstStyle>
            <a:lvl1pPr algn="r">
              <a:defRPr sz="21120" spc="96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5"/>
            <a:ext cx="43880227" cy="21945600"/>
          </a:xfrm>
          <a:solidFill>
            <a:schemeClr val="accent1">
              <a:lumMod val="60000"/>
              <a:lumOff val="40000"/>
            </a:schemeClr>
          </a:solidFill>
        </p:spPr>
        <p:txBody>
          <a:bodyPr lIns="457200" tIns="365760"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30998160" y="23808662"/>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4/29/2020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053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6861" y="2809037"/>
            <a:ext cx="34992259" cy="719815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686863" y="10972800"/>
            <a:ext cx="34992264" cy="19312128"/>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86868" y="31059379"/>
            <a:ext cx="7754914"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fld id="{ECAA57DF-1C19-4726-AB84-014692BAD8F5}" type="datetimeFigureOut">
              <a:rPr lang="en-US" smtClean="0"/>
              <a:pPr/>
              <a:t>4/29/2020</a:t>
            </a:fld>
            <a:endParaRPr lang="en-US"/>
          </a:p>
        </p:txBody>
      </p:sp>
      <p:sp>
        <p:nvSpPr>
          <p:cNvPr id="5" name="Footer Placeholder 4"/>
          <p:cNvSpPr>
            <a:spLocks noGrp="1"/>
          </p:cNvSpPr>
          <p:nvPr>
            <p:ph type="ftr" sz="quarter" idx="3"/>
          </p:nvPr>
        </p:nvSpPr>
        <p:spPr>
          <a:xfrm>
            <a:off x="17434560" y="31059379"/>
            <a:ext cx="21245251" cy="1316736"/>
          </a:xfrm>
          <a:prstGeom prst="rect">
            <a:avLst/>
          </a:prstGeom>
        </p:spPr>
        <p:txBody>
          <a:bodyPr vert="horz" lIns="91440" tIns="45720" rIns="91440" bIns="45720" rtlCol="0" anchor="ctr"/>
          <a:lstStyle>
            <a:lvl1pPr algn="r">
              <a:defRPr sz="48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39014400" y="31059379"/>
            <a:ext cx="3505200"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fld id="{91B4C631-C489-4C11-812F-2172FBEAE82B}" type="slidenum">
              <a:rPr lang="en-US" smtClean="0"/>
              <a:pPr/>
              <a:t>‹#›</a:t>
            </a:fld>
            <a:endParaRPr lang="en-US"/>
          </a:p>
        </p:txBody>
      </p:sp>
      <p:cxnSp>
        <p:nvCxnSpPr>
          <p:cNvPr id="7" name="Straight Connector 6"/>
          <p:cNvCxnSpPr/>
          <p:nvPr/>
        </p:nvCxnSpPr>
        <p:spPr>
          <a:xfrm flipV="1">
            <a:off x="2743200" y="3966355"/>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ectangle 104"/>
          <p:cNvSpPr>
            <a:spLocks noChangeArrowheads="1"/>
          </p:cNvSpPr>
          <p:nvPr userDrawn="1"/>
        </p:nvSpPr>
        <p:spPr bwMode="auto">
          <a:xfrm flipH="1">
            <a:off x="685800" y="0"/>
            <a:ext cx="457200" cy="3886200"/>
          </a:xfrm>
          <a:prstGeom prst="rect">
            <a:avLst/>
          </a:prstGeom>
          <a:solidFill>
            <a:schemeClr val="accent2"/>
          </a:solidFill>
          <a:ln>
            <a:noFill/>
          </a:ln>
          <a:effectLst/>
        </p:spPr>
        <p:txBody>
          <a:bodyPr wrap="none" anchor="ctr"/>
          <a:lstStyle/>
          <a:p>
            <a:endParaRPr lang="en-US"/>
          </a:p>
        </p:txBody>
      </p:sp>
      <p:sp>
        <p:nvSpPr>
          <p:cNvPr id="9" name="Rectangle 8"/>
          <p:cNvSpPr/>
          <p:nvPr userDrawn="1"/>
        </p:nvSpPr>
        <p:spPr bwMode="auto">
          <a:xfrm>
            <a:off x="1142999" y="0"/>
            <a:ext cx="42748200" cy="38862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userDrawn="1"/>
        </p:nvGrpSpPr>
        <p:grpSpPr bwMode="white">
          <a:xfrm>
            <a:off x="1143000" y="0"/>
            <a:ext cx="42748200" cy="5513832"/>
            <a:chOff x="1143000" y="0"/>
            <a:chExt cx="42748200" cy="5513832"/>
          </a:xfrm>
        </p:grpSpPr>
        <p:sp>
          <p:nvSpPr>
            <p:cNvPr id="11" name="Line 112"/>
            <p:cNvSpPr>
              <a:spLocks noChangeShapeType="1"/>
            </p:cNvSpPr>
            <p:nvPr userDrawn="1"/>
          </p:nvSpPr>
          <p:spPr bwMode="white">
            <a:xfrm>
              <a:off x="1143000" y="3899217"/>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15"/>
            <p:cNvSpPr>
              <a:spLocks noChangeShapeType="1"/>
            </p:cNvSpPr>
            <p:nvPr userDrawn="1"/>
          </p:nvSpPr>
          <p:spPr bwMode="white">
            <a:xfrm>
              <a:off x="1143000" y="0"/>
              <a:ext cx="0" cy="5513832"/>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12"/>
            <p:cNvSpPr>
              <a:spLocks noChangeShapeType="1"/>
            </p:cNvSpPr>
            <p:nvPr userDrawn="1"/>
          </p:nvSpPr>
          <p:spPr bwMode="white">
            <a:xfrm>
              <a:off x="1143000" y="5486400"/>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514631657"/>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xStyles>
    <p:titleStyle>
      <a:lvl1pPr algn="l" defTabSz="4389120" rtl="0" eaLnBrk="1" latinLnBrk="0" hangingPunct="1">
        <a:lnSpc>
          <a:spcPct val="80000"/>
        </a:lnSpc>
        <a:spcBef>
          <a:spcPct val="0"/>
        </a:spcBef>
        <a:buNone/>
        <a:defRPr sz="21120" kern="1200" cap="all" spc="480" baseline="0">
          <a:solidFill>
            <a:schemeClr val="tx1">
              <a:lumMod val="95000"/>
              <a:lumOff val="5000"/>
            </a:schemeClr>
          </a:solidFill>
          <a:latin typeface="+mj-lt"/>
          <a:ea typeface="+mj-ea"/>
          <a:cs typeface="+mj-cs"/>
        </a:defRPr>
      </a:lvl1pPr>
    </p:titleStyle>
    <p:bodyStyle>
      <a:lvl1pPr marL="438912" indent="-438912" algn="l" defTabSz="4389120" rtl="0" eaLnBrk="1" latinLnBrk="0" hangingPunct="1">
        <a:lnSpc>
          <a:spcPct val="90000"/>
        </a:lnSpc>
        <a:spcBef>
          <a:spcPts val="5760"/>
        </a:spcBef>
        <a:spcAft>
          <a:spcPts val="960"/>
        </a:spcAft>
        <a:buClr>
          <a:schemeClr val="accent1"/>
        </a:buClr>
        <a:buSzPct val="100000"/>
        <a:buFont typeface="Tw Cen MT" panose="020B0602020104020603" pitchFamily="34" charset="0"/>
        <a:buChar char=" "/>
        <a:defRPr sz="9600" kern="1200">
          <a:solidFill>
            <a:schemeClr val="tx1"/>
          </a:solidFill>
          <a:latin typeface="+mn-lt"/>
          <a:ea typeface="+mn-ea"/>
          <a:cs typeface="+mn-cs"/>
        </a:defRPr>
      </a:lvl1pPr>
      <a:lvl2pPr marL="1272845"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7680" kern="1200">
          <a:solidFill>
            <a:schemeClr val="tx1"/>
          </a:solidFill>
          <a:latin typeface="+mn-lt"/>
          <a:ea typeface="+mn-ea"/>
          <a:cs typeface="+mn-cs"/>
        </a:defRPr>
      </a:lvl2pPr>
      <a:lvl3pPr marL="215066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3pPr>
      <a:lvl4pPr marL="2852928"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4pPr>
      <a:lvl5pPr marL="3730752"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5pPr>
      <a:lvl6pPr marL="438912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6pPr>
      <a:lvl7pPr marL="509137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7pPr>
      <a:lvl8pPr marL="583753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8pPr>
      <a:lvl9pPr marL="653978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73" descr="Logo" title="Sample Picture"/>
          <p:cNvPicPr>
            <a:picLocks noChangeAspect="1"/>
          </p:cNvPicPr>
          <p:nvPr/>
        </p:nvPicPr>
        <p:blipFill>
          <a:blip r:embed="rId3">
            <a:clrChange>
              <a:clrFrom>
                <a:srgbClr val="FFFFFF"/>
              </a:clrFrom>
              <a:clrTo>
                <a:srgbClr val="FFFFFF">
                  <a:alpha val="0"/>
                </a:srgbClr>
              </a:clrTo>
            </a:clrChange>
          </a:blip>
          <a:stretch>
            <a:fillRect/>
          </a:stretch>
        </p:blipFill>
        <p:spPr>
          <a:xfrm>
            <a:off x="78277175" y="4770436"/>
            <a:ext cx="1717237" cy="1120974"/>
          </a:xfrm>
          <a:prstGeom prst="rect">
            <a:avLst/>
          </a:prstGeom>
        </p:spPr>
      </p:pic>
      <p:sp>
        <p:nvSpPr>
          <p:cNvPr id="4" name="Title 3"/>
          <p:cNvSpPr>
            <a:spLocks noGrp="1"/>
          </p:cNvSpPr>
          <p:nvPr>
            <p:ph type="title"/>
          </p:nvPr>
        </p:nvSpPr>
        <p:spPr>
          <a:xfrm>
            <a:off x="1424663" y="4042613"/>
            <a:ext cx="38547680" cy="609159"/>
          </a:xfrm>
        </p:spPr>
        <p:txBody>
          <a:bodyPr>
            <a:normAutofit fontScale="90000"/>
          </a:bodyPr>
          <a:lstStyle/>
          <a:p>
            <a:r>
              <a:rPr lang="en-US" sz="13300" dirty="0"/>
              <a:t>Nursing Interventions Assisting Patients with Congenital Heart Defects in the Transition from Pediatric to Adult Care</a:t>
            </a:r>
            <a:br>
              <a:rPr lang="en-US" dirty="0"/>
            </a:br>
            <a:br>
              <a:rPr lang="en-US" dirty="0"/>
            </a:br>
            <a:endParaRPr lang="en-US" dirty="0"/>
          </a:p>
        </p:txBody>
      </p:sp>
      <p:sp>
        <p:nvSpPr>
          <p:cNvPr id="2" name="Text Placeholder 1"/>
          <p:cNvSpPr>
            <a:spLocks noGrp="1"/>
          </p:cNvSpPr>
          <p:nvPr>
            <p:ph type="body" sz="quarter" idx="36"/>
          </p:nvPr>
        </p:nvSpPr>
        <p:spPr>
          <a:xfrm>
            <a:off x="1881863" y="4222920"/>
            <a:ext cx="41960356" cy="1087420"/>
          </a:xfrm>
        </p:spPr>
        <p:txBody>
          <a:bodyPr/>
          <a:lstStyle/>
          <a:p>
            <a:r>
              <a:rPr lang="en-US" sz="6000" cap="all" spc="480" dirty="0">
                <a:solidFill>
                  <a:prstClr val="black">
                    <a:lumMod val="95000"/>
                    <a:lumOff val="5000"/>
                  </a:prstClr>
                </a:solidFill>
                <a:latin typeface="Tw Cen MT Condensed" panose="020B0606020104020203"/>
                <a:ea typeface="+mj-ea"/>
                <a:cs typeface="+mj-cs"/>
              </a:rPr>
              <a:t>Sara Vigesaa – Calvin College, Grand Rapids, Michigan. 			Faculty Advisor Dr. </a:t>
            </a:r>
            <a:r>
              <a:rPr lang="en-US" sz="6000" cap="all" spc="480" dirty="0" err="1">
                <a:solidFill>
                  <a:prstClr val="black">
                    <a:lumMod val="95000"/>
                    <a:lumOff val="5000"/>
                  </a:prstClr>
                </a:solidFill>
                <a:latin typeface="Tw Cen MT Condensed" panose="020B0606020104020203"/>
                <a:ea typeface="+mj-ea"/>
                <a:cs typeface="+mj-cs"/>
              </a:rPr>
              <a:t>jesse</a:t>
            </a:r>
            <a:r>
              <a:rPr lang="en-US" sz="6000" cap="all" spc="480" dirty="0">
                <a:solidFill>
                  <a:prstClr val="black">
                    <a:lumMod val="95000"/>
                    <a:lumOff val="5000"/>
                  </a:prstClr>
                </a:solidFill>
                <a:latin typeface="Tw Cen MT Condensed" panose="020B0606020104020203"/>
                <a:ea typeface="+mj-ea"/>
                <a:cs typeface="+mj-cs"/>
              </a:rPr>
              <a:t> </a:t>
            </a:r>
            <a:r>
              <a:rPr lang="en-US" sz="6000" cap="all" spc="480" dirty="0" err="1">
                <a:solidFill>
                  <a:prstClr val="black">
                    <a:lumMod val="95000"/>
                    <a:lumOff val="5000"/>
                  </a:prstClr>
                </a:solidFill>
                <a:latin typeface="Tw Cen MT Condensed" panose="020B0606020104020203"/>
                <a:ea typeface="+mj-ea"/>
                <a:cs typeface="+mj-cs"/>
              </a:rPr>
              <a:t>moes</a:t>
            </a:r>
            <a:r>
              <a:rPr lang="en-US" sz="6000" cap="all" spc="480" dirty="0">
                <a:solidFill>
                  <a:prstClr val="black">
                    <a:lumMod val="95000"/>
                    <a:lumOff val="5000"/>
                  </a:prstClr>
                </a:solidFill>
                <a:latin typeface="Tw Cen MT Condensed" panose="020B0606020104020203"/>
                <a:ea typeface="+mj-ea"/>
                <a:cs typeface="+mj-cs"/>
              </a:rPr>
              <a:t> </a:t>
            </a:r>
            <a:endParaRPr lang="en-US" sz="6000" dirty="0"/>
          </a:p>
        </p:txBody>
      </p:sp>
      <p:sp>
        <p:nvSpPr>
          <p:cNvPr id="5" name="Text Placeholder 4"/>
          <p:cNvSpPr>
            <a:spLocks noGrp="1"/>
          </p:cNvSpPr>
          <p:nvPr>
            <p:ph type="body" sz="quarter" idx="13"/>
          </p:nvPr>
        </p:nvSpPr>
        <p:spPr>
          <a:solidFill>
            <a:schemeClr val="accent1">
              <a:lumMod val="50000"/>
            </a:schemeClr>
          </a:solidFill>
        </p:spPr>
        <p:txBody>
          <a:bodyPr/>
          <a:lstStyle/>
          <a:p>
            <a:r>
              <a:rPr lang="en-US" sz="7200" dirty="0"/>
              <a:t>Problem</a:t>
            </a:r>
          </a:p>
        </p:txBody>
      </p:sp>
      <p:sp>
        <p:nvSpPr>
          <p:cNvPr id="11" name="Content Placeholder 10"/>
          <p:cNvSpPr>
            <a:spLocks noGrp="1"/>
          </p:cNvSpPr>
          <p:nvPr>
            <p:ph sz="quarter" idx="24"/>
          </p:nvPr>
        </p:nvSpPr>
        <p:spPr>
          <a:xfrm>
            <a:off x="1174552" y="7086601"/>
            <a:ext cx="13048488" cy="2801885"/>
          </a:xfrm>
        </p:spPr>
        <p:txBody>
          <a:bodyPr>
            <a:normAutofit fontScale="85000" lnSpcReduction="20000"/>
          </a:bodyPr>
          <a:lstStyle/>
          <a:p>
            <a:pPr>
              <a:buFont typeface="Arial" panose="020B0604020202020204" pitchFamily="34" charset="0"/>
              <a:buChar char="•"/>
            </a:pPr>
            <a:r>
              <a:rPr lang="en-US" sz="3600" dirty="0"/>
              <a:t>:Congenital heart defects are the most common type of birth defect in the United States, resulting in approximately 1% or 40,000 children born with one each year. The Center for Disease Control and Prevention reported that currently 2.4 million people in the United States are living with a heart defect. This has created a new population of patients that require specialized care and established transition programs that move them from pediatric to adult cardiology care once adulthood is reached. </a:t>
            </a:r>
          </a:p>
        </p:txBody>
      </p:sp>
      <p:sp>
        <p:nvSpPr>
          <p:cNvPr id="7" name="Text Placeholder 6"/>
          <p:cNvSpPr>
            <a:spLocks noGrp="1"/>
          </p:cNvSpPr>
          <p:nvPr>
            <p:ph type="body" sz="quarter" idx="17"/>
          </p:nvPr>
        </p:nvSpPr>
        <p:spPr>
          <a:xfrm>
            <a:off x="1172733" y="14792896"/>
            <a:ext cx="13048488" cy="914400"/>
          </a:xfrm>
        </p:spPr>
        <p:txBody>
          <a:bodyPr/>
          <a:lstStyle/>
          <a:p>
            <a:r>
              <a:rPr lang="en-US" sz="7200" dirty="0"/>
              <a:t>Objectives/Definitions</a:t>
            </a:r>
          </a:p>
        </p:txBody>
      </p:sp>
      <p:sp>
        <p:nvSpPr>
          <p:cNvPr id="12" name="Content Placeholder 11"/>
          <p:cNvSpPr>
            <a:spLocks noGrp="1"/>
          </p:cNvSpPr>
          <p:nvPr>
            <p:ph sz="quarter" idx="25"/>
          </p:nvPr>
        </p:nvSpPr>
        <p:spPr>
          <a:xfrm>
            <a:off x="996803" y="10422708"/>
            <a:ext cx="13183396" cy="4750366"/>
          </a:xfrm>
        </p:spPr>
        <p:txBody>
          <a:bodyPr>
            <a:normAutofit fontScale="92500" lnSpcReduction="20000"/>
          </a:bodyPr>
          <a:lstStyle/>
          <a:p>
            <a:pPr>
              <a:lnSpc>
                <a:spcPct val="100000"/>
              </a:lnSpc>
              <a:spcBef>
                <a:spcPts val="1200"/>
              </a:spcBef>
              <a:buFont typeface="Arial" panose="020B0604020202020204" pitchFamily="34" charset="0"/>
              <a:buChar char="•"/>
            </a:pPr>
            <a:r>
              <a:rPr lang="en-US" sz="3600" dirty="0"/>
              <a:t>A search was conducted using the databases: Web of Science, PubMed Central, Google Scholar, and Medline Plus</a:t>
            </a:r>
          </a:p>
          <a:p>
            <a:pPr>
              <a:lnSpc>
                <a:spcPct val="100000"/>
              </a:lnSpc>
              <a:spcBef>
                <a:spcPts val="1200"/>
              </a:spcBef>
              <a:buFont typeface="Arial" panose="020B0604020202020204" pitchFamily="34" charset="0"/>
              <a:buChar char="•"/>
            </a:pPr>
            <a:r>
              <a:rPr lang="en-US" sz="3600" dirty="0"/>
              <a:t>Search terms: nursing interventions, adult congenital heart disease, barriers in the transition from pediatric to adult care, pediatric and adult cardiologists, and adult congenital heart disease clinics</a:t>
            </a:r>
          </a:p>
          <a:p>
            <a:pPr>
              <a:lnSpc>
                <a:spcPct val="100000"/>
              </a:lnSpc>
              <a:spcBef>
                <a:spcPts val="1200"/>
              </a:spcBef>
              <a:buFont typeface="Arial" panose="020B0604020202020204" pitchFamily="34" charset="0"/>
              <a:buChar char="•"/>
            </a:pPr>
            <a:r>
              <a:rPr lang="en-US" sz="3600" dirty="0"/>
              <a:t>Inclusion criteria: scholarly articles in English, published within the last 5 years and contained information on one of the following subjects: knowledge level of adult and pediatric professionals, barriers in transition, adult comorbidities, nursing interventions, or follow-up visits. </a:t>
            </a:r>
            <a:endParaRPr lang="en-US" dirty="0"/>
          </a:p>
        </p:txBody>
      </p:sp>
      <p:sp>
        <p:nvSpPr>
          <p:cNvPr id="8" name="Text Placeholder 7"/>
          <p:cNvSpPr>
            <a:spLocks noGrp="1"/>
          </p:cNvSpPr>
          <p:nvPr>
            <p:ph type="body" sz="quarter" idx="19"/>
          </p:nvPr>
        </p:nvSpPr>
        <p:spPr/>
        <p:txBody>
          <a:bodyPr/>
          <a:lstStyle/>
          <a:p>
            <a:r>
              <a:rPr lang="en-US" sz="7200" dirty="0"/>
              <a:t>Results: Articles Included</a:t>
            </a:r>
          </a:p>
        </p:txBody>
      </p:sp>
      <p:sp>
        <p:nvSpPr>
          <p:cNvPr id="13" name="Content Placeholder 12"/>
          <p:cNvSpPr>
            <a:spLocks noGrp="1"/>
          </p:cNvSpPr>
          <p:nvPr>
            <p:ph sz="quarter" idx="26"/>
          </p:nvPr>
        </p:nvSpPr>
        <p:spPr/>
        <p:txBody>
          <a:bodyPr>
            <a:normAutofit/>
          </a:bodyPr>
          <a:lstStyle/>
          <a:p>
            <a:r>
              <a:rPr lang="en-US" sz="4000" dirty="0"/>
              <a:t>15 articles were found that met inclusion criteria </a:t>
            </a:r>
          </a:p>
        </p:txBody>
      </p:sp>
      <p:sp>
        <p:nvSpPr>
          <p:cNvPr id="9" name="Text Placeholder 8"/>
          <p:cNvSpPr>
            <a:spLocks noGrp="1"/>
          </p:cNvSpPr>
          <p:nvPr>
            <p:ph type="body" sz="quarter" idx="21"/>
          </p:nvPr>
        </p:nvSpPr>
        <p:spPr/>
        <p:txBody>
          <a:bodyPr/>
          <a:lstStyle/>
          <a:p>
            <a:r>
              <a:rPr lang="en-US" sz="7200" dirty="0"/>
              <a:t>Results: Main Findings</a:t>
            </a:r>
            <a:endParaRPr lang="en-US" dirty="0"/>
          </a:p>
        </p:txBody>
      </p:sp>
      <p:sp>
        <p:nvSpPr>
          <p:cNvPr id="16" name="Text Placeholder 15"/>
          <p:cNvSpPr>
            <a:spLocks noGrp="1"/>
          </p:cNvSpPr>
          <p:nvPr>
            <p:ph type="body" sz="quarter" idx="29"/>
          </p:nvPr>
        </p:nvSpPr>
        <p:spPr>
          <a:xfrm>
            <a:off x="15416784" y="23301960"/>
            <a:ext cx="13048488" cy="914400"/>
          </a:xfrm>
        </p:spPr>
        <p:txBody>
          <a:bodyPr/>
          <a:lstStyle/>
          <a:p>
            <a:r>
              <a:rPr lang="en-US" sz="7200" dirty="0"/>
              <a:t>Results: Articles by Results </a:t>
            </a:r>
          </a:p>
        </p:txBody>
      </p:sp>
      <p:sp>
        <p:nvSpPr>
          <p:cNvPr id="18" name="Text Placeholder 17"/>
          <p:cNvSpPr>
            <a:spLocks noGrp="1"/>
          </p:cNvSpPr>
          <p:nvPr>
            <p:ph type="body" sz="quarter" idx="31"/>
          </p:nvPr>
        </p:nvSpPr>
        <p:spPr/>
        <p:txBody>
          <a:bodyPr/>
          <a:lstStyle/>
          <a:p>
            <a:r>
              <a:rPr lang="en-US" sz="7200" dirty="0"/>
              <a:t>Synthesis of Evidence</a:t>
            </a:r>
          </a:p>
        </p:txBody>
      </p:sp>
      <p:sp>
        <p:nvSpPr>
          <p:cNvPr id="22" name="Content Placeholder 21"/>
          <p:cNvSpPr>
            <a:spLocks noGrp="1"/>
          </p:cNvSpPr>
          <p:nvPr>
            <p:ph sz="quarter" idx="33"/>
          </p:nvPr>
        </p:nvSpPr>
        <p:spPr>
          <a:xfrm>
            <a:off x="29539426" y="24216360"/>
            <a:ext cx="13048488" cy="7260336"/>
          </a:xfrm>
        </p:spPr>
        <p:txBody>
          <a:bodyPr>
            <a:normAutofit fontScale="55000" lnSpcReduction="20000"/>
          </a:bodyPr>
          <a:lstStyle/>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Anton, K. (2016). Challenges caring for adults with congenital heart disease in pediatric settings: How nurses can aid in the transition. Critical Care Nurse: The Journal for	High Acuity, Progressive, and	Critical Care Nursing, 36(4), 1-8. </a:t>
            </a:r>
            <a:r>
              <a:rPr lang="en-US" sz="2200" dirty="0" err="1"/>
              <a:t>doi</a:t>
            </a:r>
            <a:r>
              <a:rPr lang="en-US" sz="2200" dirty="0"/>
              <a:t>: 10.4037/ccn2016131</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err="1"/>
              <a:t>Awh</a:t>
            </a:r>
            <a:r>
              <a:rPr lang="en-US" sz="2200" dirty="0"/>
              <a:t>, K., Venuti, M. A., Gleason, L. P., Rogers, R., </a:t>
            </a:r>
            <a:r>
              <a:rPr lang="en-US" sz="2200" dirty="0" err="1"/>
              <a:t>Denduluri</a:t>
            </a:r>
            <a:r>
              <a:rPr lang="en-US" sz="2200" dirty="0"/>
              <a:t>, S., Kim, Y. Y. (2019). . Clinic nonattendance is associated with increased emergency department visits in adults	with congenital heart disease.	Congenital Heart Disease, 14(5), 726-734. Retrieved from https://doi.org/10.1111/chd.12784</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err="1"/>
              <a:t>Brida</a:t>
            </a:r>
            <a:r>
              <a:rPr lang="en-US" sz="2200" dirty="0"/>
              <a:t>, M., </a:t>
            </a:r>
            <a:r>
              <a:rPr lang="en-US" sz="2200" dirty="0" err="1"/>
              <a:t>Gatzoulis</a:t>
            </a:r>
            <a:r>
              <a:rPr lang="en-US" sz="2200" dirty="0"/>
              <a:t>, M. A. (2019). Adult congenital heart disease: Past, present and future. Acta </a:t>
            </a:r>
            <a:r>
              <a:rPr lang="en-US" sz="2200" dirty="0" err="1"/>
              <a:t>Paediatrica</a:t>
            </a:r>
            <a:r>
              <a:rPr lang="en-US" sz="2200" dirty="0"/>
              <a:t>: Nurturing the Child, 108(10), 1757-1764. Retrieved from	https://doi.org/10.1111/apa.14921</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Chen, C., </a:t>
            </a:r>
            <a:r>
              <a:rPr lang="en-US" sz="2200" dirty="0" err="1"/>
              <a:t>Su</a:t>
            </a:r>
            <a:r>
              <a:rPr lang="en-US" sz="2200" dirty="0"/>
              <a:t>, W., Chiang, Y., Shu, Y., Moons, P. (2016). Healthcare needs of adolescents with congenital heart disease transitioning into adulthood: a Delphi survey of patients, parents, and healthcare	providers. European Journal of Cardiovascular Nursing, 16(2), 125-135. Retrieved from https://doi.org/10.1177/1474515116643622</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Chiang, Y., Chen, C., </a:t>
            </a:r>
            <a:r>
              <a:rPr lang="en-US" sz="2200" dirty="0" err="1"/>
              <a:t>Su</a:t>
            </a:r>
            <a:r>
              <a:rPr lang="en-US" sz="2200" dirty="0"/>
              <a:t>, W., Wang, J., Lu, C., Li, Y., Moons, P. (2014). Between invisible defects and visible impact: the life experiences of adolescents and young adults with congenital heart disease. Jan:	Leading Global Nursing Research, 71(3), 599-608. Retrieved from https://doi.org/10.1111/jan.12546</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Diller, G., </a:t>
            </a:r>
            <a:r>
              <a:rPr lang="en-US" sz="2200" dirty="0" err="1"/>
              <a:t>Kempny</a:t>
            </a:r>
            <a:r>
              <a:rPr lang="en-US" sz="2200" dirty="0"/>
              <a:t>, A., Alonso-Gonzalez, R., Swan, L., </a:t>
            </a:r>
            <a:r>
              <a:rPr lang="en-US" sz="2200" dirty="0" err="1"/>
              <a:t>Uebing</a:t>
            </a:r>
            <a:r>
              <a:rPr lang="en-US" sz="2200" dirty="0"/>
              <a:t>, A., Li, W…</a:t>
            </a:r>
            <a:r>
              <a:rPr lang="en-US" sz="2200" dirty="0" err="1"/>
              <a:t>Gatzoulis</a:t>
            </a:r>
            <a:r>
              <a:rPr lang="en-US" sz="2200" dirty="0"/>
              <a:t>, M. (2015). Survival Prospects and Circumstances of Death in Contemporary Adult Congenital Heart Disease Patients	Under Follow-Up at a Large Tertiary Centre. Circulation, 132(22), 2118-2125. Retrieved from https://doi.org/10.1161/CIRCULATIONAHA.115.017202</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err="1"/>
              <a:t>Everitt</a:t>
            </a:r>
            <a:r>
              <a:rPr lang="en-US" sz="2200" dirty="0"/>
              <a:t>, I., </a:t>
            </a:r>
            <a:r>
              <a:rPr lang="en-US" sz="2200" dirty="0" err="1"/>
              <a:t>Gerardin</a:t>
            </a:r>
            <a:r>
              <a:rPr lang="en-US" sz="2200" dirty="0"/>
              <a:t>, J. F., Rodriguez, F. H., Book, W. M. (2017). Improving the quality of transition and transfer of care in young adults with congenital heart disease. Congenital Heart Disease, 12(3), 242	250. Retrieved from https://doi.org/10.1111/chd.12463</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err="1"/>
              <a:t>Gerardin</a:t>
            </a:r>
            <a:r>
              <a:rPr lang="en-US" sz="2200" dirty="0"/>
              <a:t>, J. F., </a:t>
            </a:r>
            <a:r>
              <a:rPr lang="en-US" sz="2200" dirty="0" err="1"/>
              <a:t>Menk</a:t>
            </a:r>
            <a:r>
              <a:rPr lang="en-US" sz="2200" dirty="0"/>
              <a:t>, J. S., </a:t>
            </a:r>
            <a:r>
              <a:rPr lang="en-US" sz="2200" dirty="0" err="1"/>
              <a:t>Pyles</a:t>
            </a:r>
            <a:r>
              <a:rPr lang="en-US" sz="2200" dirty="0"/>
              <a:t>, L. A., Martin, C. M., </a:t>
            </a:r>
            <a:r>
              <a:rPr lang="en-US" sz="2200" dirty="0" err="1"/>
              <a:t>Lohr</a:t>
            </a:r>
            <a:r>
              <a:rPr lang="en-US" sz="2200" dirty="0"/>
              <a:t>, J. L. (2015). Compliance with adult congenital heart disease guidelines: Are we following the recommendations?. Congenital Heart Disease, 11(3),	245-253. Retrieved from https://doi.org/10.1111/chd.12309</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Hatchett, R., McLaren, S., Corrigan, P., Filer, L. (2019). An evaluation of a specialist nursing service for adult patients with congenital heart disease. International Journal of Nursing Practice, 21(5), 556-565.	Retrieved from https://doi.org/10.1111/ijn.12300</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err="1"/>
              <a:t>Heery</a:t>
            </a:r>
            <a:r>
              <a:rPr lang="en-US" sz="2200" dirty="0"/>
              <a:t>, E., Sheehan A. M., While, A. E., Coyne, I. (2015). Experiences and outcomes of transition from pediatric to adult health care services for young people with	congenital heart disease: A systematic	review. Congenital Heart Disease, 10(5), 413-427. Retrieved from https://doi.org/10.1111/chd.12251</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err="1"/>
              <a:t>Hergenroeder</a:t>
            </a:r>
            <a:r>
              <a:rPr lang="en-US" sz="2200" dirty="0"/>
              <a:t>, A. C., Moodie, D. S., Penny, D. J., </a:t>
            </a:r>
            <a:r>
              <a:rPr lang="en-US" sz="2200" dirty="0" err="1"/>
              <a:t>Wiemann</a:t>
            </a:r>
            <a:r>
              <a:rPr lang="en-US" sz="2200" dirty="0"/>
              <a:t>, C. M., Sanchez‐Fournier, B., Moore, L. K., Head, J. (2018). Functional classification of heart failure before and	after implementing a healthcare	transition program for youth and young adults transferring from a pediatric to an adult congenital heart disease clinics. Congenital Heart Disease, 13(4), 548-553. Retrieved from	https://doi.org/10.1111/chd.12604</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Janssens, A., </a:t>
            </a:r>
            <a:r>
              <a:rPr lang="en-US" sz="2200" dirty="0" err="1"/>
              <a:t>Goossens</a:t>
            </a:r>
            <a:r>
              <a:rPr lang="en-US" sz="2200" dirty="0"/>
              <a:t>, E., Luyckx, K., </a:t>
            </a:r>
            <a:r>
              <a:rPr lang="en-US" sz="2200" dirty="0" err="1"/>
              <a:t>Budts</a:t>
            </a:r>
            <a:r>
              <a:rPr lang="en-US" sz="2200" dirty="0"/>
              <a:t>, W., </a:t>
            </a:r>
            <a:r>
              <a:rPr lang="en-US" sz="2200" dirty="0" err="1"/>
              <a:t>Gewillig</a:t>
            </a:r>
            <a:r>
              <a:rPr lang="en-US" sz="2200" dirty="0"/>
              <a:t>, M., Moons, P. (2016). Exploring the relationship between disease-related knowledge and health risk </a:t>
            </a:r>
            <a:r>
              <a:rPr lang="en-US" sz="2200" dirty="0" err="1"/>
              <a:t>behaviours</a:t>
            </a:r>
            <a:r>
              <a:rPr lang="en-US" sz="2200" dirty="0"/>
              <a:t>	in young people with congenital	heart disease. European Journal of Cardiovascular Nursing, 15(4), 231-240. Retrieved from	https://doi.org/10.1177/1474515114565214</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Lee, A., Bailey, B., Cullen-Dean, G., Aiello, S., Morin, J., </a:t>
            </a:r>
            <a:r>
              <a:rPr lang="en-US" sz="2200" dirty="0" err="1"/>
              <a:t>Oechslin</a:t>
            </a:r>
            <a:r>
              <a:rPr lang="en-US" sz="2200" dirty="0"/>
              <a:t>, E. (2017). Transition of care in congenital heart disease: Ensuring the proper handoff. Current Cardiology Reports, 19(55). Retrieved from	https://doi.org/10.1007/s11886-017-0859-5</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a:t>Mackie, A., Rempel, G., Kovacs, A., Kaufman, M., Rankin, K., </a:t>
            </a:r>
            <a:r>
              <a:rPr lang="en-US" sz="2200" dirty="0" err="1"/>
              <a:t>Jelen</a:t>
            </a:r>
            <a:r>
              <a:rPr lang="en-US" sz="2200" dirty="0"/>
              <a:t>, A…</a:t>
            </a:r>
            <a:r>
              <a:rPr lang="en-US" sz="2200" dirty="0" err="1"/>
              <a:t>McCrindle</a:t>
            </a:r>
            <a:r>
              <a:rPr lang="en-US" sz="2200" dirty="0"/>
              <a:t>, B. (2016). A cluster randomized trial of a transition intervention for adolescents with congenital heart disease: rationale	and design of the CHAPTER 2 study. BMC Cardiovascular Disorders, 16(127). Retrieved from https://doi.org/10.1186/s12872-0160307-2</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r>
              <a:rPr lang="en-US" sz="2200" dirty="0" err="1"/>
              <a:t>Neidenbach</a:t>
            </a:r>
            <a:r>
              <a:rPr lang="en-US" sz="2200" dirty="0"/>
              <a:t>, R., </a:t>
            </a:r>
            <a:r>
              <a:rPr lang="en-US" sz="2200" dirty="0" err="1"/>
              <a:t>Niwa</a:t>
            </a:r>
            <a:r>
              <a:rPr lang="en-US" sz="2200" dirty="0"/>
              <a:t>, K., Oto, O., </a:t>
            </a:r>
            <a:r>
              <a:rPr lang="en-US" sz="2200" dirty="0" err="1"/>
              <a:t>Oechslin</a:t>
            </a:r>
            <a:r>
              <a:rPr lang="en-US" sz="2200" dirty="0"/>
              <a:t>, E., </a:t>
            </a:r>
            <a:r>
              <a:rPr lang="en-US" sz="2200" dirty="0" err="1"/>
              <a:t>Aboulhosn</a:t>
            </a:r>
            <a:r>
              <a:rPr lang="en-US" sz="2200" dirty="0"/>
              <a:t>, J., </a:t>
            </a:r>
            <a:r>
              <a:rPr lang="en-US" sz="2200" dirty="0" err="1"/>
              <a:t>Celermajer</a:t>
            </a:r>
            <a:r>
              <a:rPr lang="en-US" sz="2200" dirty="0"/>
              <a:t>, D…</a:t>
            </a:r>
            <a:r>
              <a:rPr lang="en-US" sz="2200" dirty="0" err="1"/>
              <a:t>Kaemmerer</a:t>
            </a:r>
            <a:r>
              <a:rPr lang="en-US" sz="2200" dirty="0"/>
              <a:t>, H. (2018). Improving medical care and prevention in adults with congenital heart disease reflections on a global	problem—part I: Development of congenital cardiology, epidemiology, clinical aspects, heart failure, cardiac arrhythmia. Cardiovascular Diagnosis and Therapy, 8(6), 705-715. </a:t>
            </a:r>
            <a:r>
              <a:rPr lang="en-US" sz="2200" dirty="0" err="1"/>
              <a:t>doi</a:t>
            </a:r>
            <a:r>
              <a:rPr lang="en-US" sz="2200" dirty="0"/>
              <a:t>:	10.21037/cdt.2018.10.15</a:t>
            </a:r>
          </a:p>
          <a:p>
            <a:pPr marL="285750" lvl="0" indent="-285750" defTabSz="457200">
              <a:lnSpc>
                <a:spcPct val="100000"/>
              </a:lnSpc>
              <a:spcBef>
                <a:spcPct val="20000"/>
              </a:spcBef>
              <a:spcAft>
                <a:spcPts val="600"/>
              </a:spcAft>
              <a:buClr>
                <a:prstClr val="white"/>
              </a:buClr>
              <a:buSzPct val="80000"/>
              <a:buFont typeface="Wingdings 3" panose="05040102010807070707" pitchFamily="18" charset="2"/>
              <a:buChar char=""/>
            </a:pPr>
            <a:endParaRPr lang="en-US" sz="2200" dirty="0"/>
          </a:p>
        </p:txBody>
      </p:sp>
      <p:sp>
        <p:nvSpPr>
          <p:cNvPr id="21" name="Text Placeholder 20"/>
          <p:cNvSpPr>
            <a:spLocks noGrp="1"/>
          </p:cNvSpPr>
          <p:nvPr>
            <p:ph type="body" sz="quarter" idx="34"/>
          </p:nvPr>
        </p:nvSpPr>
        <p:spPr/>
        <p:txBody>
          <a:bodyPr/>
          <a:lstStyle/>
          <a:p>
            <a:r>
              <a:rPr lang="en-US" sz="7200" dirty="0"/>
              <a:t>References</a:t>
            </a:r>
            <a:r>
              <a:rPr lang="en-US" dirty="0"/>
              <a:t> </a:t>
            </a:r>
          </a:p>
        </p:txBody>
      </p:sp>
      <p:pic>
        <p:nvPicPr>
          <p:cNvPr id="1026" name="Picture 2" descr="Image result for calvin college logo"/>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794315" y="94801"/>
            <a:ext cx="4047904" cy="4047904"/>
          </a:xfrm>
          <a:prstGeom prst="rect">
            <a:avLst/>
          </a:prstGeom>
          <a:noFill/>
          <a:extLst>
            <a:ext uri="{909E8E84-426E-40DD-AFC4-6F175D3DCCD1}">
              <a14:hiddenFill xmlns:a14="http://schemas.microsoft.com/office/drawing/2010/main">
                <a:solidFill>
                  <a:srgbClr val="FFFFFF"/>
                </a:solidFill>
              </a14:hiddenFill>
            </a:ext>
          </a:extLst>
        </p:spPr>
      </p:pic>
      <p:sp>
        <p:nvSpPr>
          <p:cNvPr id="29" name="Text Placeholder 20"/>
          <p:cNvSpPr txBox="1">
            <a:spLocks/>
          </p:cNvSpPr>
          <p:nvPr/>
        </p:nvSpPr>
        <p:spPr>
          <a:xfrm>
            <a:off x="29644848" y="18052055"/>
            <a:ext cx="13048488" cy="914400"/>
          </a:xfrm>
          <a:prstGeom prst="rect">
            <a:avLst/>
          </a:prstGeom>
          <a:solidFill>
            <a:schemeClr val="tx2">
              <a:lumMod val="75000"/>
            </a:schemeClr>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sz="7200" dirty="0"/>
              <a:t>Future Research Recommendations</a:t>
            </a:r>
          </a:p>
        </p:txBody>
      </p:sp>
      <p:sp>
        <p:nvSpPr>
          <p:cNvPr id="31" name="Text Placeholder 17"/>
          <p:cNvSpPr txBox="1">
            <a:spLocks/>
          </p:cNvSpPr>
          <p:nvPr/>
        </p:nvSpPr>
        <p:spPr>
          <a:xfrm>
            <a:off x="29644848" y="11079480"/>
            <a:ext cx="13048488" cy="914400"/>
          </a:xfrm>
          <a:prstGeom prst="rect">
            <a:avLst/>
          </a:prstGeom>
          <a:solidFill>
            <a:schemeClr val="accent2">
              <a:lumMod val="75000"/>
            </a:schemeClr>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sz="7200" dirty="0"/>
              <a:t>Nursing Implications</a:t>
            </a:r>
          </a:p>
        </p:txBody>
      </p:sp>
      <p:sp>
        <p:nvSpPr>
          <p:cNvPr id="24" name="Rectangle 23"/>
          <p:cNvSpPr/>
          <p:nvPr/>
        </p:nvSpPr>
        <p:spPr>
          <a:xfrm>
            <a:off x="29764979" y="12332697"/>
            <a:ext cx="12822935" cy="5786199"/>
          </a:xfrm>
          <a:prstGeom prst="rect">
            <a:avLst/>
          </a:prstGeom>
        </p:spPr>
        <p:txBody>
          <a:bodyPr wrap="square">
            <a:spAutoFit/>
          </a:bodyPr>
          <a:lstStyle/>
          <a:p>
            <a:pPr marL="457200" lvl="0" indent="-457200" defTabSz="4389120">
              <a:spcBef>
                <a:spcPts val="1200"/>
              </a:spcBef>
              <a:buClr>
                <a:srgbClr val="2F82BB"/>
              </a:buClr>
              <a:buFont typeface="Arial" panose="020B0604020202020204" pitchFamily="34" charset="0"/>
              <a:buChar char="•"/>
            </a:pPr>
            <a:r>
              <a:rPr lang="en-US" sz="3200" dirty="0">
                <a:solidFill>
                  <a:prstClr val="black"/>
                </a:solidFill>
              </a:rPr>
              <a:t>Needs to be greater education for patients and parents on the importance of transitioning to an adult cardiology clinic </a:t>
            </a:r>
          </a:p>
          <a:p>
            <a:pPr marL="457200" lvl="0" indent="-457200" defTabSz="4389120">
              <a:spcBef>
                <a:spcPts val="1200"/>
              </a:spcBef>
              <a:buClr>
                <a:srgbClr val="2F82BB"/>
              </a:buClr>
              <a:buFont typeface="Arial" panose="020B0604020202020204" pitchFamily="34" charset="0"/>
              <a:buChar char="•"/>
            </a:pPr>
            <a:r>
              <a:rPr lang="en-US" sz="3200" dirty="0">
                <a:solidFill>
                  <a:prstClr val="black"/>
                </a:solidFill>
              </a:rPr>
              <a:t>Begin the transition process earlier with these children</a:t>
            </a:r>
          </a:p>
          <a:p>
            <a:pPr marL="457200" lvl="0" indent="-457200" defTabSz="4389120">
              <a:spcBef>
                <a:spcPts val="1200"/>
              </a:spcBef>
              <a:buClr>
                <a:srgbClr val="2F82BB"/>
              </a:buClr>
              <a:buFont typeface="Arial" panose="020B0604020202020204" pitchFamily="34" charset="0"/>
              <a:buChar char="•"/>
            </a:pPr>
            <a:r>
              <a:rPr lang="en-US" sz="3200" dirty="0">
                <a:solidFill>
                  <a:prstClr val="black"/>
                </a:solidFill>
              </a:rPr>
              <a:t>Educate the parents on the benefits of encouraging self-maintenance in their children</a:t>
            </a:r>
          </a:p>
          <a:p>
            <a:pPr marL="457200" lvl="0" indent="-457200" defTabSz="4389120">
              <a:spcBef>
                <a:spcPts val="1200"/>
              </a:spcBef>
              <a:buClr>
                <a:srgbClr val="2F82BB"/>
              </a:buClr>
              <a:buFont typeface="Arial" panose="020B0604020202020204" pitchFamily="34" charset="0"/>
              <a:buChar char="•"/>
            </a:pPr>
            <a:r>
              <a:rPr lang="en-US" sz="3200" dirty="0">
                <a:solidFill>
                  <a:prstClr val="black"/>
                </a:solidFill>
              </a:rPr>
              <a:t>Need more nurses that specialize in adult congenital heart disease </a:t>
            </a:r>
          </a:p>
          <a:p>
            <a:pPr marL="457200" lvl="0" indent="-457200" defTabSz="4389120">
              <a:spcBef>
                <a:spcPts val="1200"/>
              </a:spcBef>
              <a:buClr>
                <a:srgbClr val="2F82BB"/>
              </a:buClr>
              <a:buFont typeface="Arial" panose="020B0604020202020204" pitchFamily="34" charset="0"/>
              <a:buChar char="•"/>
            </a:pPr>
            <a:r>
              <a:rPr lang="en-US" sz="3200" dirty="0">
                <a:solidFill>
                  <a:prstClr val="black"/>
                </a:solidFill>
              </a:rPr>
              <a:t>Establish transition programs in pediatric clinics that pair up with adult congenital heart disease or adult cardiology clinics to help parents and children with the process </a:t>
            </a:r>
          </a:p>
          <a:p>
            <a:pPr marL="457200" lvl="0" indent="-457200" defTabSz="4389120">
              <a:spcBef>
                <a:spcPts val="1200"/>
              </a:spcBef>
              <a:buClr>
                <a:srgbClr val="2F82BB"/>
              </a:buClr>
              <a:buFont typeface="Arial" panose="020B0604020202020204" pitchFamily="34" charset="0"/>
              <a:buChar char="•"/>
            </a:pPr>
            <a:endParaRPr lang="en-US" sz="3200" dirty="0">
              <a:solidFill>
                <a:prstClr val="black"/>
              </a:solidFill>
            </a:endParaRPr>
          </a:p>
        </p:txBody>
      </p:sp>
      <p:sp>
        <p:nvSpPr>
          <p:cNvPr id="28" name="Rectangle 27"/>
          <p:cNvSpPr/>
          <p:nvPr/>
        </p:nvSpPr>
        <p:spPr>
          <a:xfrm>
            <a:off x="29799557" y="19309080"/>
            <a:ext cx="12950768" cy="3724096"/>
          </a:xfrm>
          <a:prstGeom prst="rect">
            <a:avLst/>
          </a:prstGeom>
        </p:spPr>
        <p:txBody>
          <a:bodyPr wrap="square">
            <a:spAutoFit/>
          </a:bodyPr>
          <a:lstStyle/>
          <a:p>
            <a:pPr marL="457200" lvl="0" indent="-457200" defTabSz="4389120">
              <a:spcBef>
                <a:spcPts val="1200"/>
              </a:spcBef>
              <a:buClr>
                <a:srgbClr val="2F82BB"/>
              </a:buClr>
              <a:buFont typeface="Arial" panose="020B0604020202020204" pitchFamily="34" charset="0"/>
              <a:buChar char="•"/>
            </a:pPr>
            <a:r>
              <a:rPr lang="en-US" sz="3600" dirty="0">
                <a:solidFill>
                  <a:prstClr val="black"/>
                </a:solidFill>
              </a:rPr>
              <a:t>Need more current research on successful transition programs </a:t>
            </a:r>
          </a:p>
          <a:p>
            <a:pPr marL="457200" lvl="0" indent="-457200" defTabSz="4389120">
              <a:spcBef>
                <a:spcPts val="1200"/>
              </a:spcBef>
              <a:buClr>
                <a:srgbClr val="2F82BB"/>
              </a:buClr>
              <a:buFont typeface="Arial" panose="020B0604020202020204" pitchFamily="34" charset="0"/>
              <a:buChar char="•"/>
            </a:pPr>
            <a:r>
              <a:rPr lang="en-US" sz="3600" dirty="0">
                <a:solidFill>
                  <a:prstClr val="black"/>
                </a:solidFill>
              </a:rPr>
              <a:t>Future studies looking at complications from lack of follow-up need to try and eliminate as many outside factors as possible such as age, socio-economic status, lifestyle, etc.</a:t>
            </a:r>
          </a:p>
          <a:p>
            <a:pPr marL="457200" lvl="0" indent="-457200" defTabSz="4389120">
              <a:spcBef>
                <a:spcPts val="1200"/>
              </a:spcBef>
              <a:buClr>
                <a:srgbClr val="2F82BB"/>
              </a:buClr>
              <a:buFont typeface="Arial" panose="020B0604020202020204" pitchFamily="34" charset="0"/>
              <a:buChar char="•"/>
            </a:pPr>
            <a:r>
              <a:rPr lang="en-US" sz="3600" dirty="0">
                <a:solidFill>
                  <a:prstClr val="black"/>
                </a:solidFill>
              </a:rPr>
              <a:t>There need to be more studies on medical interventions to eliminate barriers that hinder the transition process</a:t>
            </a:r>
          </a:p>
        </p:txBody>
      </p:sp>
      <p:sp>
        <p:nvSpPr>
          <p:cNvPr id="38" name="Text Placeholder 20"/>
          <p:cNvSpPr txBox="1">
            <a:spLocks/>
          </p:cNvSpPr>
          <p:nvPr/>
        </p:nvSpPr>
        <p:spPr>
          <a:xfrm>
            <a:off x="1187627" y="9723919"/>
            <a:ext cx="13048488" cy="914400"/>
          </a:xfrm>
          <a:prstGeom prst="rect">
            <a:avLst/>
          </a:prstGeom>
          <a:solidFill>
            <a:schemeClr val="accent3"/>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sz="7200" dirty="0"/>
              <a:t>Methods</a:t>
            </a:r>
          </a:p>
        </p:txBody>
      </p:sp>
      <p:sp>
        <p:nvSpPr>
          <p:cNvPr id="65" name="Rectangle 64"/>
          <p:cNvSpPr/>
          <p:nvPr/>
        </p:nvSpPr>
        <p:spPr>
          <a:xfrm>
            <a:off x="1303286" y="15742221"/>
            <a:ext cx="12347400" cy="7155805"/>
          </a:xfrm>
          <a:prstGeom prst="rect">
            <a:avLst/>
          </a:prstGeom>
        </p:spPr>
        <p:txBody>
          <a:bodyPr wrap="square">
            <a:spAutoFit/>
          </a:bodyPr>
          <a:lstStyle/>
          <a:p>
            <a:pPr marL="457200" lvl="0" indent="-457200" defTabSz="4389120">
              <a:spcBef>
                <a:spcPts val="1200"/>
              </a:spcBef>
              <a:buClr>
                <a:srgbClr val="2F82BB"/>
              </a:buClr>
              <a:buFont typeface="Arial" panose="020B0604020202020204" pitchFamily="34" charset="0"/>
              <a:buChar char="•"/>
            </a:pPr>
            <a:r>
              <a:rPr lang="en-US" sz="3300" dirty="0">
                <a:solidFill>
                  <a:prstClr val="black"/>
                </a:solidFill>
              </a:rPr>
              <a:t>The purpose of this study was to investigate current studies and identify nursing interventions that can assist patients that have congenital heart defects with their transition from pediatric to adult cardiology care. Articles were examined to identity strategies that aid in a successful transition and limitations that may hinder the process. </a:t>
            </a:r>
          </a:p>
          <a:p>
            <a:pPr marL="457200" lvl="0" indent="-457200" defTabSz="4389120">
              <a:spcBef>
                <a:spcPts val="1200"/>
              </a:spcBef>
              <a:buClr>
                <a:srgbClr val="2F82BB"/>
              </a:buClr>
              <a:buFont typeface="Arial" panose="020B0604020202020204" pitchFamily="34" charset="0"/>
              <a:buChar char="•"/>
            </a:pPr>
            <a:r>
              <a:rPr lang="en-US" sz="3300" b="1" dirty="0">
                <a:solidFill>
                  <a:prstClr val="black"/>
                </a:solidFill>
              </a:rPr>
              <a:t>Congenital Heart Defects: </a:t>
            </a:r>
            <a:r>
              <a:rPr lang="en-US" sz="3300" dirty="0">
                <a:solidFill>
                  <a:prstClr val="black"/>
                </a:solidFill>
              </a:rPr>
              <a:t>an abnormality with the structure of the heart, present at birth that disrupts blood flow to the rest of the body</a:t>
            </a:r>
          </a:p>
          <a:p>
            <a:pPr marL="457200" lvl="0" indent="-457200" defTabSz="4389120">
              <a:spcBef>
                <a:spcPts val="1200"/>
              </a:spcBef>
              <a:buClr>
                <a:srgbClr val="2F82BB"/>
              </a:buClr>
              <a:buFont typeface="Arial" panose="020B0604020202020204" pitchFamily="34" charset="0"/>
              <a:buChar char="•"/>
            </a:pPr>
            <a:r>
              <a:rPr lang="en-US" sz="3300" b="1" dirty="0">
                <a:solidFill>
                  <a:prstClr val="black"/>
                </a:solidFill>
              </a:rPr>
              <a:t>Transfer- </a:t>
            </a:r>
            <a:r>
              <a:rPr lang="en-US" sz="3300" dirty="0">
                <a:solidFill>
                  <a:prstClr val="black"/>
                </a:solidFill>
              </a:rPr>
              <a:t>physical movement of patients from child-centered to adult-centered care</a:t>
            </a:r>
          </a:p>
          <a:p>
            <a:pPr marL="457200" lvl="0" indent="-457200" defTabSz="4389120">
              <a:spcBef>
                <a:spcPts val="1200"/>
              </a:spcBef>
              <a:buClr>
                <a:srgbClr val="2F82BB"/>
              </a:buClr>
              <a:buFont typeface="Arial" panose="020B0604020202020204" pitchFamily="34" charset="0"/>
              <a:buChar char="•"/>
            </a:pPr>
            <a:r>
              <a:rPr lang="en-US" sz="3300" b="1" dirty="0">
                <a:solidFill>
                  <a:prstClr val="black"/>
                </a:solidFill>
              </a:rPr>
              <a:t>Transition- </a:t>
            </a:r>
            <a:r>
              <a:rPr lang="en-US" sz="3300" dirty="0">
                <a:solidFill>
                  <a:prstClr val="black"/>
                </a:solidFill>
              </a:rPr>
              <a:t>purposeful, planned process that addresses emotional needs of patients as they move from child‐centered to adult‐oriented health care</a:t>
            </a:r>
          </a:p>
        </p:txBody>
      </p:sp>
      <p:sp>
        <p:nvSpPr>
          <p:cNvPr id="33" name="Content Placeholder 18"/>
          <p:cNvSpPr>
            <a:spLocks noGrp="1"/>
          </p:cNvSpPr>
          <p:nvPr>
            <p:ph sz="quarter" idx="30"/>
          </p:nvPr>
        </p:nvSpPr>
        <p:spPr>
          <a:xfrm>
            <a:off x="29539426" y="7165878"/>
            <a:ext cx="13008721" cy="4485377"/>
          </a:xfrm>
        </p:spPr>
        <p:txBody>
          <a:bodyPr>
            <a:normAutofit/>
          </a:bodyPr>
          <a:lstStyle/>
          <a:p>
            <a:pPr>
              <a:spcBef>
                <a:spcPts val="600"/>
              </a:spcBef>
              <a:buFont typeface="Arial" panose="020B0604020202020204" pitchFamily="34" charset="0"/>
              <a:buChar char="•"/>
            </a:pPr>
            <a:r>
              <a:rPr lang="en-US" sz="3200" dirty="0"/>
              <a:t>Children with congenital heart defects are now living into adulthood and requiring adult specialized care as they age. This study showed that it is important that they are transitioning to an adult cardiologist and continuing to follow-up with care. </a:t>
            </a:r>
          </a:p>
          <a:p>
            <a:pPr>
              <a:spcBef>
                <a:spcPts val="600"/>
              </a:spcBef>
              <a:buFont typeface="Arial" panose="020B0604020202020204" pitchFamily="34" charset="0"/>
              <a:buChar char="•"/>
            </a:pPr>
            <a:r>
              <a:rPr lang="en-US" sz="3200" dirty="0"/>
              <a:t>More research should be conducted to continue identifying barriers that keep families from transitioning to adult care and medical interventions that can be done to create a smoother transition. </a:t>
            </a:r>
          </a:p>
        </p:txBody>
      </p:sp>
      <p:pic>
        <p:nvPicPr>
          <p:cNvPr id="34" name="Picture 33">
            <a:extLst>
              <a:ext uri="{FF2B5EF4-FFF2-40B4-BE49-F238E27FC236}">
                <a16:creationId xmlns:a16="http://schemas.microsoft.com/office/drawing/2014/main" id="{497B2F13-0CC8-469A-8BE8-17357FB98E30}"/>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90157" y="24901071"/>
            <a:ext cx="9111343" cy="7036719"/>
          </a:xfrm>
          <a:prstGeom prst="rect">
            <a:avLst/>
          </a:prstGeom>
          <a:noFill/>
          <a:ln>
            <a:noFill/>
          </a:ln>
        </p:spPr>
      </p:pic>
      <p:sp>
        <p:nvSpPr>
          <p:cNvPr id="23" name="Content Placeholder 22">
            <a:extLst>
              <a:ext uri="{FF2B5EF4-FFF2-40B4-BE49-F238E27FC236}">
                <a16:creationId xmlns:a16="http://schemas.microsoft.com/office/drawing/2014/main" id="{4F1B9D1E-8C06-4A5C-84E1-E258D137C0E6}"/>
              </a:ext>
            </a:extLst>
          </p:cNvPr>
          <p:cNvSpPr>
            <a:spLocks noGrp="1"/>
          </p:cNvSpPr>
          <p:nvPr>
            <p:ph sz="quarter" idx="32"/>
          </p:nvPr>
        </p:nvSpPr>
        <p:spPr>
          <a:xfrm>
            <a:off x="15363526" y="7205658"/>
            <a:ext cx="13048488" cy="15827517"/>
          </a:xfrm>
        </p:spPr>
        <p:txBody>
          <a:bodyPr>
            <a:normAutofit/>
          </a:bodyPr>
          <a:lstStyle/>
          <a:p>
            <a:pPr>
              <a:buFont typeface="Arial" panose="020B0604020202020204" pitchFamily="34" charset="0"/>
              <a:buChar char="•"/>
            </a:pPr>
            <a:r>
              <a:rPr lang="en-US" sz="3600" dirty="0"/>
              <a:t>The results revealed four major findings: nursing interventions for children and parents, provider recommendations, and failure to transition. </a:t>
            </a:r>
          </a:p>
          <a:p>
            <a:pPr>
              <a:buFont typeface="Arial" panose="020B0604020202020204" pitchFamily="34" charset="0"/>
              <a:buChar char="•"/>
            </a:pPr>
            <a:r>
              <a:rPr lang="en-US" sz="3600" dirty="0"/>
              <a:t>The transition process of moving a child from a pediatric to an adult cardiologist should begin when the child is 12 or 13. It starts by teaching them more about their heart conditions and encouraging them to begin taking more responsibility in their care so that they are able to be independent by adulthood.</a:t>
            </a:r>
          </a:p>
          <a:p>
            <a:pPr>
              <a:buFont typeface="Arial" panose="020B0604020202020204" pitchFamily="34" charset="0"/>
              <a:buChar char="•"/>
            </a:pPr>
            <a:r>
              <a:rPr lang="en-US" sz="3600" dirty="0"/>
              <a:t>The transition process can be made easier for the parents by educating them years beforehand on what the process will look like and how they can help their child become more independent as they age. Parents also reported feeling more comfortable with the transition if they were able to meet the new cardiologist and tour the facility prior to the transition. </a:t>
            </a:r>
          </a:p>
          <a:p>
            <a:pPr>
              <a:buFont typeface="Arial" panose="020B0604020202020204" pitchFamily="34" charset="0"/>
              <a:buChar char="•"/>
            </a:pPr>
            <a:r>
              <a:rPr lang="en-US" sz="3600" dirty="0"/>
              <a:t>Adult congenital heart disease cardiologists are a new specialty of cardiologists that focus on adult care but have extensive knowledge about heart defects. They are more likely to cover pertinent adult education topics are recommended to take over care once a child transitions to adult cardiology.</a:t>
            </a:r>
          </a:p>
          <a:p>
            <a:pPr>
              <a:buFont typeface="Arial" panose="020B0604020202020204" pitchFamily="34" charset="0"/>
              <a:buChar char="•"/>
            </a:pPr>
            <a:r>
              <a:rPr lang="en-US" sz="3600" dirty="0"/>
              <a:t>Several studies found that between 30-50% of pediatric patients failed to follow-up with their new adult cardiologists after their transitions. This can lead to heart complications, increased emergency department visits, and increased death from heart failure. </a:t>
            </a:r>
          </a:p>
        </p:txBody>
      </p:sp>
      <p:pic>
        <p:nvPicPr>
          <p:cNvPr id="26" name="Picture 25">
            <a:extLst>
              <a:ext uri="{FF2B5EF4-FFF2-40B4-BE49-F238E27FC236}">
                <a16:creationId xmlns:a16="http://schemas.microsoft.com/office/drawing/2014/main" id="{2CCE5BF2-4880-46EF-961E-4D87DCEBC13B}"/>
              </a:ext>
            </a:extLst>
          </p:cNvPr>
          <p:cNvPicPr>
            <a:picLocks noChangeAspect="1"/>
          </p:cNvPicPr>
          <p:nvPr/>
        </p:nvPicPr>
        <p:blipFill>
          <a:blip r:embed="rId6"/>
          <a:stretch>
            <a:fillRect/>
          </a:stretch>
        </p:blipFill>
        <p:spPr>
          <a:xfrm>
            <a:off x="16360575" y="24731104"/>
            <a:ext cx="10957311" cy="6594823"/>
          </a:xfrm>
          <a:prstGeom prst="rect">
            <a:avLst/>
          </a:prstGeom>
        </p:spPr>
      </p:pic>
    </p:spTree>
    <p:extLst>
      <p:ext uri="{BB962C8B-B14F-4D97-AF65-F5344CB8AC3E}">
        <p14:creationId xmlns:p14="http://schemas.microsoft.com/office/powerpoint/2010/main" val="931198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451A831-6165-46D3-80FA-B53FDB37F9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1836</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 Light</vt:lpstr>
      <vt:lpstr>Tw Cen MT</vt:lpstr>
      <vt:lpstr>Tw Cen MT Condensed</vt:lpstr>
      <vt:lpstr>Wingdings 3</vt:lpstr>
      <vt:lpstr>Integral</vt:lpstr>
      <vt:lpstr>Nursing Interventions Assisting Patients with Congenital Heart Defects in the Transition from Pediatric to Adult Care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2018-03-13T19:03:12Z</dcterms:created>
  <dcterms:modified xsi:type="dcterms:W3CDTF">2020-04-30T03:37:50Z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TC040010579991</vt:lpwstr>
  </property>
</Properties>
</file>